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7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Open Sans Bold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Josefin Sans Bold" panose="020B0604020202020204" charset="0"/>
      <p:regular r:id="rId17"/>
    </p:embeddedFont>
    <p:embeddedFont>
      <p:font typeface="Josefin Sans" panose="020B0604020202020204" charset="0"/>
      <p:regular r:id="rId18"/>
    </p:embeddedFont>
    <p:embeddedFont>
      <p:font typeface="Prata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uce Bold Italics" panose="020B0604020202020204" charset="0"/>
      <p:regular r:id="rId24"/>
    </p:embeddedFont>
    <p:embeddedFont>
      <p:font typeface="Open Sauc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1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3963C-F3AC-43C3-B129-A45BA546F0F3}" type="datetimeFigureOut">
              <a:rPr lang="fr-FR" smtClean="0"/>
              <a:t>06/04/2023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AA5D-AB9A-4FC9-8C07-530DA59259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9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75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3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2243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606269" y="633438"/>
            <a:ext cx="2396441" cy="16339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4880" y="3839746"/>
            <a:ext cx="14118240" cy="130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 dirty="0">
                <a:solidFill>
                  <a:srgbClr val="FFFFFF"/>
                </a:solidFill>
                <a:latin typeface="Prata"/>
              </a:rPr>
              <a:t>DATAVERSE - DATA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0294" y="5372100"/>
            <a:ext cx="860741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 smtClean="0">
                <a:solidFill>
                  <a:srgbClr val="F4D314"/>
                </a:solidFill>
                <a:latin typeface="Josefin Sans"/>
              </a:rPr>
              <a:t>DATA CHALLENGE </a:t>
            </a: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2022-2023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84880" y="7948288"/>
            <a:ext cx="1037272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452" spc="367" dirty="0" smtClean="0">
                <a:solidFill>
                  <a:srgbClr val="F4D314"/>
                </a:solidFill>
                <a:latin typeface="Josefin Sans Bold"/>
              </a:rPr>
              <a:t>Presented by:</a:t>
            </a:r>
            <a:endParaRPr lang="en-US" sz="2452" spc="367" dirty="0">
              <a:solidFill>
                <a:srgbClr val="F4D314"/>
              </a:solidFill>
              <a:latin typeface="Josefin Sans Bold"/>
            </a:endParaRPr>
          </a:p>
          <a:p>
            <a:pPr marL="529556" lvl="1" indent="-264778">
              <a:lnSpc>
                <a:spcPts val="3556"/>
              </a:lnSpc>
              <a:buFont typeface="Arial"/>
              <a:buChar char="•"/>
            </a:pPr>
            <a:r>
              <a:rPr lang="en-US" sz="2452" spc="367" dirty="0">
                <a:solidFill>
                  <a:srgbClr val="F4D314"/>
                </a:solidFill>
                <a:latin typeface="Josefin Sans"/>
              </a:rPr>
              <a:t>EL-FAILALI-LBALGHITI MOHAMED</a:t>
            </a:r>
          </a:p>
          <a:p>
            <a:pPr>
              <a:lnSpc>
                <a:spcPts val="3556"/>
              </a:lnSpc>
            </a:pPr>
            <a:r>
              <a:rPr lang="en-US" sz="2452" spc="367" dirty="0" smtClean="0">
                <a:solidFill>
                  <a:srgbClr val="F4D314"/>
                </a:solidFill>
                <a:latin typeface="Josefin Sans"/>
              </a:rPr>
              <a:t>ENSA </a:t>
            </a:r>
            <a:r>
              <a:rPr lang="en-US" sz="2452" spc="367" dirty="0">
                <a:solidFill>
                  <a:srgbClr val="F4D314"/>
                </a:solidFill>
                <a:latin typeface="Josefin Sans"/>
              </a:rPr>
              <a:t>MARRAKECH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1088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489" y="2744901"/>
            <a:ext cx="11310035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Create the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2847" y="3477430"/>
            <a:ext cx="12573945" cy="679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Split train, test :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Selecting the features from training data and splitting the data into </a:t>
            </a:r>
            <a:r>
              <a:rPr lang="en-US" sz="2999" dirty="0">
                <a:solidFill>
                  <a:srgbClr val="FFFFFF"/>
                </a:solidFill>
                <a:latin typeface="Open Sauce Bold"/>
              </a:rPr>
              <a:t>85 - 15 train - test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groups.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Training the model using algorithms of classification; like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Xgboost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, random forest, logistic regression.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We find that the </a:t>
            </a:r>
            <a:r>
              <a:rPr lang="en-US" sz="2999" dirty="0">
                <a:solidFill>
                  <a:srgbClr val="F98E2D"/>
                </a:solidFill>
                <a:latin typeface="Open Sauce Bold Italics"/>
              </a:rPr>
              <a:t>logistic regression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give us the best score.</a:t>
            </a:r>
          </a:p>
          <a:p>
            <a:pPr marL="1295390" lvl="2" indent="-431797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classifier.fit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()</a:t>
            </a:r>
          </a:p>
          <a:p>
            <a:pPr marL="1295390" lvl="2" indent="-431797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classifier.predict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()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After fitting, we used the result to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predect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the Smallpox values for the validation data, and export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csv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file to the trustlii.io platform for validation.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0066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CONCLUSION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08621"/>
            <a:ext cx="11186636" cy="3766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2297377"/>
            <a:ext cx="3501280" cy="588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50"/>
              </a:lnSpc>
            </a:pPr>
            <a:r>
              <a:rPr lang="en-US" sz="2400" dirty="0" smtClean="0">
                <a:solidFill>
                  <a:srgbClr val="F4D314"/>
                </a:solidFill>
                <a:latin typeface="Prata"/>
              </a:rPr>
              <a:t>Classification-report():</a:t>
            </a:r>
            <a:endParaRPr lang="en-US" sz="2400" dirty="0">
              <a:solidFill>
                <a:srgbClr val="F4D314"/>
              </a:solidFill>
              <a:latin typeface="Prata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r="7160"/>
          <a:stretch/>
        </p:blipFill>
        <p:spPr>
          <a:xfrm>
            <a:off x="6781799" y="4686705"/>
            <a:ext cx="11188911" cy="4987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29292" b="29292"/>
          <a:stretch>
            <a:fillRect/>
          </a:stretch>
        </p:blipFill>
        <p:spPr>
          <a:xfrm>
            <a:off x="2209800" y="186690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4811" y="4429112"/>
            <a:ext cx="11418378" cy="14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9917" y="5958409"/>
            <a:ext cx="7948165" cy="46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 dirty="0">
                <a:solidFill>
                  <a:srgbClr val="000000"/>
                </a:solidFill>
                <a:latin typeface="Josefin Sans"/>
              </a:rPr>
              <a:t>FOR YOUR </a:t>
            </a:r>
            <a:r>
              <a:rPr lang="en-US" sz="2693" spc="1098" dirty="0" smtClean="0">
                <a:solidFill>
                  <a:srgbClr val="000000"/>
                </a:solidFill>
                <a:latin typeface="Josefin Sans"/>
              </a:rPr>
              <a:t>ATTENTION</a:t>
            </a:r>
            <a:endParaRPr lang="en-US" sz="2693" spc="1098" dirty="0">
              <a:solidFill>
                <a:srgbClr val="000000"/>
              </a:solidFill>
              <a:latin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2371" y="3734808"/>
            <a:ext cx="3388048" cy="4359851"/>
            <a:chOff x="0" y="0"/>
            <a:chExt cx="3133810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82579" y="3734808"/>
            <a:ext cx="3388048" cy="4359851"/>
            <a:chOff x="0" y="0"/>
            <a:chExt cx="3133810" cy="40326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547475" y="3734808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12371" y="1898841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6091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36091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35624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6299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1195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Methodologie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1195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Goals: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1784" y="3383239"/>
            <a:ext cx="12860039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As part of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Dataverse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event,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Dataverse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committee offers us a Data challenge, which aims to explore machine learning methods for classifying whether a patient is smallpox positive or not.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Apply machine learning methods to Classify whether the patient is smallpox positive or not.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1517" y="2750722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Introduction: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Upload the csv 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1517" y="2699125"/>
            <a:ext cx="1286003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In this project we used Machine Learning Framework or libraries, as long as to provide the final CSV output file with your model predictions.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Scikit-Learn, Matplotlib, Seaborn, Numpy, Pandas 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Apply machine learning methods to Classify whether the patient is smallpox positive or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13656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endParaRPr lang="en-US" sz="3608" dirty="0">
              <a:solidFill>
                <a:srgbClr val="F4D314"/>
              </a:solidFill>
              <a:latin typeface="Pr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51517" y="2699125"/>
            <a:ext cx="12860039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16" y="2529406"/>
            <a:ext cx="15470365" cy="60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1088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489" y="2482964"/>
            <a:ext cx="11310035" cy="105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Clean Data, Pre-processing, Feature Engineering</a:t>
            </a:r>
          </a:p>
          <a:p>
            <a:pPr>
              <a:lnSpc>
                <a:spcPts val="4150"/>
              </a:lnSpc>
            </a:pPr>
            <a:endParaRPr lang="en-US" sz="3608">
              <a:solidFill>
                <a:srgbClr val="F4D314"/>
              </a:solidFill>
              <a:latin typeface="Pr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62847" y="3477430"/>
            <a:ext cx="12573945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after upload the csv dataset; we prepared the data: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Drop NAN values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Drop id columns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62847" y="7181849"/>
            <a:ext cx="12573945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Dividing features into Discrete and Categorical :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Label Encoder Transformation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(Transform categorical columns to dummies variables)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Check imbalanced Datasets </a:t>
            </a:r>
            <a:r>
              <a:rPr lang="en-US" sz="2999" dirty="0" smtClean="0">
                <a:solidFill>
                  <a:srgbClr val="FFFFFF"/>
                </a:solidFill>
                <a:latin typeface="Open Sauce"/>
              </a:rPr>
              <a:t>(</a:t>
            </a:r>
            <a:r>
              <a:rPr lang="en-US" sz="2999" dirty="0" err="1" smtClean="0">
                <a:solidFill>
                  <a:srgbClr val="FFFFFF"/>
                </a:solidFill>
                <a:latin typeface="Open Sauce"/>
              </a:rPr>
              <a:t>umbalanced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Visualisation</a:t>
            </a: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04489" y="6620681"/>
            <a:ext cx="11310035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Explore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4136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Check imbalanced data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60399"/>
            <a:ext cx="15424553" cy="5417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0" y="8648700"/>
            <a:ext cx="56388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150"/>
              </a:lnSpc>
            </a:pPr>
            <a:r>
              <a:rPr lang="en-US" sz="2400" dirty="0" smtClean="0">
                <a:solidFill>
                  <a:schemeClr val="bg1"/>
                </a:solidFill>
                <a:latin typeface="Prata"/>
              </a:rPr>
              <a:t>Oversampling to balance our data</a:t>
            </a:r>
            <a:endParaRPr lang="en-US" sz="2400" dirty="0">
              <a:solidFill>
                <a:schemeClr val="bg1"/>
              </a:solidFill>
              <a:latin typeface="Pr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22178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Categorical features </a:t>
            </a:r>
            <a:r>
              <a:rPr lang="en-US" sz="3608" dirty="0" smtClean="0">
                <a:solidFill>
                  <a:srgbClr val="F4D314"/>
                </a:solidFill>
                <a:latin typeface="Prata"/>
              </a:rPr>
              <a:t>/ </a:t>
            </a:r>
            <a:r>
              <a:rPr lang="en-US" sz="3608" dirty="0">
                <a:solidFill>
                  <a:srgbClr val="F4D314"/>
                </a:solidFill>
                <a:latin typeface="Prata"/>
              </a:rPr>
              <a:t>target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908143"/>
            <a:ext cx="8842276" cy="85046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2322" y="4362217"/>
            <a:ext cx="6708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all the </a:t>
            </a:r>
            <a:r>
              <a:rPr lang="en-US" sz="2800" dirty="0" err="1">
                <a:solidFill>
                  <a:schemeClr val="bg1"/>
                </a:solidFill>
                <a:latin typeface="Helvetica Neue"/>
              </a:rPr>
              <a:t>graphes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 shown the same pattern.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883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4136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Features importance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637191"/>
            <a:ext cx="10234250" cy="77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311</Words>
  <Application>Microsoft Office PowerPoint</Application>
  <PresentationFormat>Personnalisé</PresentationFormat>
  <Paragraphs>59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3" baseType="lpstr">
      <vt:lpstr>Open Sans Bold</vt:lpstr>
      <vt:lpstr>Open Sauce Bold</vt:lpstr>
      <vt:lpstr>Arial</vt:lpstr>
      <vt:lpstr>Josefin Sans Bold</vt:lpstr>
      <vt:lpstr>Josefin Sans</vt:lpstr>
      <vt:lpstr>Helvetica Neue</vt:lpstr>
      <vt:lpstr>Prata</vt:lpstr>
      <vt:lpstr>Calibri</vt:lpstr>
      <vt:lpstr>Open Sauce Bold Italics</vt:lpstr>
      <vt:lpstr>Open Sauce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Compte Microsoft</cp:lastModifiedBy>
  <cp:revision>12</cp:revision>
  <dcterms:created xsi:type="dcterms:W3CDTF">2006-08-16T00:00:00Z</dcterms:created>
  <dcterms:modified xsi:type="dcterms:W3CDTF">2023-04-05T23:29:32Z</dcterms:modified>
  <dc:identifier>DAFUpddF0zo</dc:identifier>
</cp:coreProperties>
</file>